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7" r:id="rId2"/>
    <p:sldId id="266" r:id="rId3"/>
    <p:sldId id="256" r:id="rId4"/>
    <p:sldId id="259" r:id="rId5"/>
    <p:sldId id="258" r:id="rId6"/>
    <p:sldId id="261" r:id="rId7"/>
    <p:sldId id="262" r:id="rId8"/>
    <p:sldId id="264" r:id="rId9"/>
    <p:sldId id="260" r:id="rId10"/>
    <p:sldId id="265" r:id="rId11"/>
    <p:sldId id="263" r:id="rId12"/>
  </p:sldIdLst>
  <p:sldSz cx="9144000" cy="6858000" type="screen4x3"/>
  <p:notesSz cx="9309100" cy="7023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ngoing" id="{2B981ACF-6851-4E96-AEEF-053F240DF0AE}">
          <p14:sldIdLst>
            <p14:sldId id="257"/>
            <p14:sldId id="266"/>
          </p14:sldIdLst>
        </p14:section>
        <p14:section name="done" id="{50A67B90-3DCA-4D5F-B860-77FD6A1F58D7}">
          <p14:sldIdLst>
            <p14:sldId id="256"/>
            <p14:sldId id="259"/>
            <p14:sldId id="258"/>
            <p14:sldId id="261"/>
            <p14:sldId id="262"/>
            <p14:sldId id="264"/>
            <p14:sldId id="260"/>
            <p14:sldId id="26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20" userDrawn="1">
          <p15:clr>
            <a:srgbClr val="A4A3A4"/>
          </p15:clr>
        </p15:guide>
        <p15:guide id="2" orient="horz" pos="2184">
          <p15:clr>
            <a:srgbClr val="A4A3A4"/>
          </p15:clr>
        </p15:guide>
        <p15:guide id="3" pos="1896">
          <p15:clr>
            <a:srgbClr val="A4A3A4"/>
          </p15:clr>
        </p15:guide>
        <p15:guide id="4" pos="3864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3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7" d="100"/>
          <a:sy n="107" d="100"/>
        </p:scale>
        <p:origin x="662" y="-125"/>
      </p:cViewPr>
      <p:guideLst>
        <p:guide orient="horz" pos="1320"/>
        <p:guide orient="horz" pos="2184"/>
        <p:guide pos="1896"/>
        <p:guide pos="3864"/>
        <p:guide orient="horz" pos="432"/>
        <p:guide orient="horz" pos="30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212"/>
        <p:guide pos="29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7.xml"/><Relationship Id="rId7" Type="http://schemas.openxmlformats.org/officeDocument/2006/relationships/oleObject" Target="../embeddings/oleObject2.bin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11" Type="http://schemas.openxmlformats.org/officeDocument/2006/relationships/image" Target="../media/image5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4.png"/><Relationship Id="rId4" Type="http://schemas.openxmlformats.org/officeDocument/2006/relationships/tags" Target="../tags/tag8.xml"/><Relationship Id="rId9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0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13A486-2D65-4F86-9F6D-CA326B857CE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6424766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58750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95" name="think-cell Slide" r:id="rId7" imgW="0" imgH="0" progId="">
                  <p:embed/>
                </p:oleObj>
              </mc:Choice>
              <mc:Fallback>
                <p:oleObj name="think-cell Slide" r:id="rId7" imgW="0" imgH="0" progId="">
                  <p:embed/>
                  <p:pic>
                    <p:nvPicPr>
                      <p:cNvPr id="0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037019D0-A5ED-FD4B-AEE1-74EB27150FF0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512064" y="3710189"/>
            <a:ext cx="4114800" cy="1409700"/>
          </a:xfrm>
          <a:noFill/>
        </p:spPr>
        <p:txBody>
          <a:bodyPr wrap="square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05588"/>
                </a:solidFill>
                <a:effectLst/>
                <a:uLnTx/>
                <a:uFill>
                  <a:solidFill>
                    <a:schemeClr val="accent2"/>
                  </a:solidFill>
                </a:uFill>
                <a:latin typeface="Franklin Gothic Medium Cond" panose="020B0606030402020204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DAB146-7CA5-3045-9FD9-49A2E4FAFDC1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512064" y="5631866"/>
            <a:ext cx="4114800" cy="577500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buNone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92B1-D1A7-664F-A000-1B6F86196BC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19273"/>
            <a:ext cx="9144000" cy="4387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395865E-24F0-4C4A-A9F7-9FE1D08AEA7F}"/>
              </a:ext>
            </a:extLst>
          </p:cNvPr>
          <p:cNvSpPr/>
          <p:nvPr/>
        </p:nvSpPr>
        <p:spPr>
          <a:xfrm>
            <a:off x="-721479" y="1015705"/>
            <a:ext cx="45719" cy="541939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05419F-79CA-41BD-8D1E-58469985F3F5}"/>
              </a:ext>
            </a:extLst>
          </p:cNvPr>
          <p:cNvSpPr/>
          <p:nvPr/>
        </p:nvSpPr>
        <p:spPr>
          <a:xfrm>
            <a:off x="5302213" y="999875"/>
            <a:ext cx="45719" cy="5419398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87F34-011E-4180-9FE8-60E2F75ECCE4}"/>
              </a:ext>
            </a:extLst>
          </p:cNvPr>
          <p:cNvGrpSpPr/>
          <p:nvPr/>
        </p:nvGrpSpPr>
        <p:grpSpPr>
          <a:xfrm>
            <a:off x="5336717" y="-8313"/>
            <a:ext cx="3807283" cy="6432134"/>
            <a:chOff x="5336717" y="-8313"/>
            <a:chExt cx="3807283" cy="64321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85345D9-709E-4C88-859F-E151D31EC90E}"/>
                </a:ext>
              </a:extLst>
            </p:cNvPr>
            <p:cNvGrpSpPr/>
            <p:nvPr/>
          </p:nvGrpSpPr>
          <p:grpSpPr>
            <a:xfrm>
              <a:off x="5336717" y="999875"/>
              <a:ext cx="3807283" cy="5423946"/>
              <a:chOff x="5336717" y="999875"/>
              <a:chExt cx="3807283" cy="5423946"/>
            </a:xfrm>
          </p:grpSpPr>
          <p:pic>
            <p:nvPicPr>
              <p:cNvPr id="20" name="Content Placeholder 5">
                <a:extLst>
                  <a:ext uri="{FF2B5EF4-FFF2-40B4-BE49-F238E27FC236}">
                    <a16:creationId xmlns:a16="http://schemas.microsoft.com/office/drawing/2014/main" id="{0AAE4957-2311-4A5B-B654-D77995E54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199" t="16593" r="18774" b="7565"/>
              <a:stretch/>
            </p:blipFill>
            <p:spPr>
              <a:xfrm>
                <a:off x="5336717" y="999875"/>
                <a:ext cx="3807283" cy="5421672"/>
              </a:xfrm>
              <a:prstGeom prst="rect">
                <a:avLst/>
              </a:prstGeom>
            </p:spPr>
          </p:pic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B1C5B7A-7D3B-49D9-BC9C-25E66A13CA41}"/>
                  </a:ext>
                </a:extLst>
              </p:cNvPr>
              <p:cNvSpPr/>
              <p:nvPr/>
            </p:nvSpPr>
            <p:spPr>
              <a:xfrm rot="10800000" flipH="1">
                <a:off x="5336717" y="1002149"/>
                <a:ext cx="1455990" cy="5421672"/>
              </a:xfrm>
              <a:prstGeom prst="rtTriangle">
                <a:avLst/>
              </a:prstGeom>
              <a:solidFill>
                <a:srgbClr val="E6E6E6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 dirty="0" err="1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9F4AAE1-5A77-41BA-808A-592D4B25A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1496"/>
            <a:stretch/>
          </p:blipFill>
          <p:spPr>
            <a:xfrm>
              <a:off x="7056120" y="-8313"/>
              <a:ext cx="2086609" cy="102401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57671B-E708-4E84-9AFF-F5E10596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889043">
              <a:off x="6913075" y="26837"/>
              <a:ext cx="383129" cy="1124925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01C6FCC-EF40-4937-B97D-B5983580F105}"/>
              </a:ext>
            </a:extLst>
          </p:cNvPr>
          <p:cNvSpPr/>
          <p:nvPr/>
        </p:nvSpPr>
        <p:spPr>
          <a:xfrm>
            <a:off x="5131308" y="994381"/>
            <a:ext cx="209004" cy="5419398"/>
          </a:xfrm>
          <a:prstGeom prst="rect">
            <a:avLst/>
          </a:prstGeom>
          <a:solidFill>
            <a:srgbClr val="E6E6E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4D233-F816-4033-80D8-96226F7F1A4D}"/>
              </a:ext>
            </a:extLst>
          </p:cNvPr>
          <p:cNvSpPr txBox="1"/>
          <p:nvPr/>
        </p:nvSpPr>
        <p:spPr>
          <a:xfrm>
            <a:off x="416653" y="5225182"/>
            <a:ext cx="3664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Arial" pitchFamily="34" charset="0"/>
              </a:rPr>
              <a:t>Pavement Analysis &amp; Design – MNT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54B812-2722-0744-9345-3F01F6ADAB30}"/>
              </a:ext>
            </a:extLst>
          </p:cNvPr>
          <p:cNvSpPr/>
          <p:nvPr/>
        </p:nvSpPr>
        <p:spPr>
          <a:xfrm>
            <a:off x="0" y="-9144"/>
            <a:ext cx="9144000" cy="630936"/>
          </a:xfrm>
          <a:prstGeom prst="rect">
            <a:avLst/>
          </a:prstGeom>
          <a:solidFill>
            <a:srgbClr val="D0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678" y="109728"/>
            <a:ext cx="8353424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37349-7310-B044-851F-0CE3F0D0F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 contrast="-100000"/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8890" y="100584"/>
            <a:ext cx="578612" cy="40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4A7728-080A-084F-9574-95AC715091D2}"/>
              </a:ext>
            </a:extLst>
          </p:cNvPr>
          <p:cNvSpPr/>
          <p:nvPr/>
        </p:nvSpPr>
        <p:spPr>
          <a:xfrm>
            <a:off x="0" y="-7089"/>
            <a:ext cx="9144000" cy="630936"/>
          </a:xfrm>
          <a:prstGeom prst="rect">
            <a:avLst/>
          </a:prstGeom>
          <a:solidFill>
            <a:srgbClr val="D0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678" y="109728"/>
            <a:ext cx="8353424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20133-B656-3B44-AD89-AC6A20B50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100000" contrast="-100000"/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8890" y="100584"/>
            <a:ext cx="578612" cy="40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Z_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1"/>
          <a:ext cx="158750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1"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ubtitle 2">
            <a:extLst>
              <a:ext uri="{FF2B5EF4-FFF2-40B4-BE49-F238E27FC236}">
                <a16:creationId xmlns:a16="http://schemas.microsoft.com/office/drawing/2014/main" id="{514B2B9B-2570-264C-BAED-5407D10DB918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12064" y="5273647"/>
            <a:ext cx="4114800" cy="577500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>
              <a:buNone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D866CA-770E-EB46-B6FB-B0DE0FE76647}"/>
              </a:ext>
            </a:extLst>
          </p:cNvPr>
          <p:cNvCxnSpPr>
            <a:cxnSpLocks/>
          </p:cNvCxnSpPr>
          <p:nvPr/>
        </p:nvCxnSpPr>
        <p:spPr>
          <a:xfrm>
            <a:off x="512064" y="3610958"/>
            <a:ext cx="321326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D0FD4-44B9-404E-94CA-778F4818CB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099"/>
          <a:stretch/>
        </p:blipFill>
        <p:spPr>
          <a:xfrm>
            <a:off x="3779520" y="721657"/>
            <a:ext cx="5289417" cy="4989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5CEA37-4764-E447-A89D-FE7C6D8EDC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64" y="2611869"/>
            <a:ext cx="2314257" cy="7813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5150FC-1BA2-5B46-A46B-9C65207B4C5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19273"/>
            <a:ext cx="9144000" cy="4387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7FC1F-648E-4A43-8B8A-BE6FF9DB826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314" y="6459063"/>
            <a:ext cx="2820447" cy="3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8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tags" Target="../tags/tag5.xml"/><Relationship Id="rId5" Type="http://schemas.openxmlformats.org/officeDocument/2006/relationships/theme" Target="../theme/theme1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/>
          </p:cNvGraphicFramePr>
          <p:nvPr>
            <p:custDataLst>
              <p:tags r:id="rId7"/>
            </p:custDataLst>
          </p:nvPr>
        </p:nvGraphicFramePr>
        <p:xfrm>
          <a:off x="0" y="1"/>
          <a:ext cx="158750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2" name="think-cell Slide" r:id="rId12" imgW="0" imgH="0" progId="">
                  <p:embed/>
                </p:oleObj>
              </mc:Choice>
              <mc:Fallback>
                <p:oleObj name="think-cell Slide" r:id="rId12" imgW="0" imgH="0" progId="">
                  <p:embed/>
                  <p:pic>
                    <p:nvPicPr>
                      <p:cNvPr id="0" name="Rectangle 1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 bwMode="gray">
          <a:xfrm>
            <a:off x="253678" y="145235"/>
            <a:ext cx="8353424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253678" y="1056419"/>
            <a:ext cx="8477250" cy="5181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572C71-5614-2A4D-8705-D1984E097A2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19273"/>
            <a:ext cx="9144000" cy="4387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AC596E-8233-6843-8073-142534F4642D}"/>
              </a:ext>
            </a:extLst>
          </p:cNvPr>
          <p:cNvSpPr txBox="1"/>
          <p:nvPr/>
        </p:nvSpPr>
        <p:spPr>
          <a:xfrm>
            <a:off x="256032" y="6419273"/>
            <a:ext cx="4267200" cy="438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Book" pitchFamily="34" charset="0"/>
              </a:rPr>
              <a:t>Pavement Analysis &amp; Design Branch – MNT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BB209-0D08-B14D-A32E-7ABCAB106375}"/>
              </a:ext>
            </a:extLst>
          </p:cNvPr>
          <p:cNvSpPr txBox="1"/>
          <p:nvPr/>
        </p:nvSpPr>
        <p:spPr>
          <a:xfrm>
            <a:off x="6995880" y="6419273"/>
            <a:ext cx="1634889" cy="42831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/>
            <a:fld id="{CAAFC295-E4AC-D34C-A518-2E03C6EB7786}" type="datetime4">
              <a:rPr lang="en-US" sz="1200" smtClean="0">
                <a:solidFill>
                  <a:schemeClr val="bg1"/>
                </a:solidFill>
                <a:latin typeface="Franklin Gothic Book" pitchFamily="34" charset="0"/>
              </a:rPr>
              <a:t>November 2, 2021</a:t>
            </a:fld>
            <a:endParaRPr lang="en-US" sz="120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718C2-23D1-49B6-A078-B09A0CE74EB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886826" y="6556248"/>
            <a:ext cx="257175" cy="177300"/>
          </a:xfrm>
          <a:prstGeom prst="rect">
            <a:avLst/>
          </a:prstGeom>
          <a:solidFill>
            <a:srgbClr val="0B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E3FF44-788D-4C79-AD4C-9A6777E7A29E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8870950" y="6574536"/>
            <a:ext cx="211057" cy="14063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buNone/>
              <a:def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Arial" pitchFamily="34" charset="0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900"/>
              </a:spcBef>
            </a:pPr>
            <a:fld id="{126B356D-DBE9-445A-9C43-3D3F41468F04}" type="slidenum">
              <a:rPr lang="en-US" smtClean="0"/>
              <a:pPr lvl="1">
                <a:spcBef>
                  <a:spcPts val="900"/>
                </a:spcBef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4" r:id="rId3"/>
    <p:sldLayoutId id="2147483661" r:id="rId4"/>
  </p:sldLayoutIdLst>
  <p:hf hd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2000" b="0" kern="1200" dirty="0" smtClean="0">
          <a:solidFill>
            <a:srgbClr val="205588"/>
          </a:solidFill>
          <a:effectLst/>
          <a:latin typeface="Franklin Gothic Demi" pitchFamily="34" charset="0"/>
          <a:ea typeface="+mn-ea"/>
          <a:cs typeface="Arial" pitchFamily="34" charset="0"/>
        </a:defRPr>
      </a:lvl1pPr>
    </p:titleStyle>
    <p:bodyStyle>
      <a:lvl1pPr marL="230188" indent="-230188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Wingdings" pitchFamily="2" charset="2"/>
        <a:buChar char="§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1pPr>
      <a:lvl2pPr marL="514350" indent="-230188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Franklin Gothic Book" panose="020B0503020102020204" pitchFamily="34" charset="0"/>
        <a:buChar char="–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2pPr>
      <a:lvl3pPr marL="742950" indent="-171450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Arial" pitchFamily="34" charset="0"/>
        <a:buChar char="•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3pPr>
      <a:lvl4pPr marL="971550" indent="-228600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Franklin Gothic Book" panose="020B0503020102020204" pitchFamily="34" charset="0"/>
        <a:buChar char="–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4pPr>
      <a:lvl5pPr marL="1143000" indent="-171450" algn="l" defTabSz="914400" rtl="0" eaLnBrk="1" latinLnBrk="0" hangingPunct="1">
        <a:spcBef>
          <a:spcPts val="0"/>
        </a:spcBef>
        <a:spcAft>
          <a:spcPts val="600"/>
        </a:spcAft>
        <a:buClr>
          <a:srgbClr val="205588"/>
        </a:buClr>
        <a:buFont typeface="Arial" pitchFamily="34" charset="0"/>
        <a:buChar char="»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C2E2-EAE5-4E85-A8C5-27023B48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No function to select district from the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C655F2-8962-4E7F-888F-A49FDD575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102" y="1055688"/>
            <a:ext cx="661304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5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7421-4ABB-407F-86D0-23A27750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Program still works without having any inputs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7913F6-F7D3-4C47-B524-002D6E27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16147"/>
            <a:ext cx="4571761" cy="2973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9320F-E331-4251-9E7B-525E8BD1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62" y="1824559"/>
            <a:ext cx="4502570" cy="320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EB2B5-5D22-43E7-8FFB-00210D343BC3}"/>
              </a:ext>
            </a:extLst>
          </p:cNvPr>
          <p:cNvSpPr txBox="1"/>
          <p:nvPr/>
        </p:nvSpPr>
        <p:spPr>
          <a:xfrm>
            <a:off x="653143" y="1062446"/>
            <a:ext cx="5569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Error messages should be popped up if the designer does not input the data.</a:t>
            </a:r>
          </a:p>
        </p:txBody>
      </p:sp>
    </p:spTree>
    <p:extLst>
      <p:ext uri="{BB962C8B-B14F-4D97-AF65-F5344CB8AC3E}">
        <p14:creationId xmlns:p14="http://schemas.microsoft.com/office/powerpoint/2010/main" val="77158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211D-48A5-4044-8C5B-837EDBCC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Print – 2 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873F7-6DD4-458A-BEC7-0003C16E6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1544807"/>
            <a:ext cx="8477250" cy="4203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C49C0-096B-4DAB-B647-18BC45E14156}"/>
              </a:ext>
            </a:extLst>
          </p:cNvPr>
          <p:cNvSpPr txBox="1"/>
          <p:nvPr/>
        </p:nvSpPr>
        <p:spPr>
          <a:xfrm>
            <a:off x="653143" y="1062446"/>
            <a:ext cx="3813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Should be 1 page – no color for base, subgrade, …</a:t>
            </a:r>
          </a:p>
        </p:txBody>
      </p:sp>
    </p:spTree>
    <p:extLst>
      <p:ext uri="{BB962C8B-B14F-4D97-AF65-F5344CB8AC3E}">
        <p14:creationId xmlns:p14="http://schemas.microsoft.com/office/powerpoint/2010/main" val="2963351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EB36-D571-425A-9C43-74B40817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Save Input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04D121-AA75-4830-9615-AED0AC8EA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1825811"/>
            <a:ext cx="8477250" cy="3641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C49E2-5652-4E35-A35E-21A70872D84F}"/>
              </a:ext>
            </a:extLst>
          </p:cNvPr>
          <p:cNvSpPr txBox="1"/>
          <p:nvPr/>
        </p:nvSpPr>
        <p:spPr>
          <a:xfrm>
            <a:off x="653143" y="1062446"/>
            <a:ext cx="542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The designers should be able to see their results sheet from the saved file.</a:t>
            </a:r>
          </a:p>
        </p:txBody>
      </p:sp>
    </p:spTree>
    <p:extLst>
      <p:ext uri="{BB962C8B-B14F-4D97-AF65-F5344CB8AC3E}">
        <p14:creationId xmlns:p14="http://schemas.microsoft.com/office/powerpoint/2010/main" val="24564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1594-9CE6-4F14-B424-A9B3C941A6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TxCRCP-ME Interface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8D6BA-1FC7-4696-A3DB-CFC14C7C9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11/02/2021</a:t>
            </a:r>
          </a:p>
        </p:txBody>
      </p:sp>
    </p:spTree>
    <p:extLst>
      <p:ext uri="{BB962C8B-B14F-4D97-AF65-F5344CB8AC3E}">
        <p14:creationId xmlns:p14="http://schemas.microsoft.com/office/powerpoint/2010/main" val="140907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0E67-E850-4C9F-BAD1-13C50348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Box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C9681-DFB5-47A9-B505-70251503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685800"/>
            <a:ext cx="4572000" cy="2870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9F654-1E58-4C0B-91A3-F828120AB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11" y="3608594"/>
            <a:ext cx="6794775" cy="32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9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42E8-A068-44B3-8000-4F9A642C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Still shows highways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EDE476-03CD-4D55-9A1C-6C8F5A48F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936" t="791" b="-1"/>
          <a:stretch/>
        </p:blipFill>
        <p:spPr>
          <a:xfrm>
            <a:off x="698177" y="1180095"/>
            <a:ext cx="7908925" cy="44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2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0ABCB-ACB9-4734-8594-8C5D836B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274"/>
            <a:ext cx="9144000" cy="5945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B8F9C6-C832-450C-AD0B-205A5FB6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Subgrade Treatment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7F419-FC68-42D4-A9E0-EB3D03C04227}"/>
              </a:ext>
            </a:extLst>
          </p:cNvPr>
          <p:cNvSpPr txBox="1"/>
          <p:nvPr/>
        </p:nvSpPr>
        <p:spPr>
          <a:xfrm>
            <a:off x="5302338" y="623947"/>
            <a:ext cx="375457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Dropdown menu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Cement treated subgrade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Lime treated subgrade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Lime-cement treated subgrade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Lime-fly ash treated subgrade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Fly ash treated subgrade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Select Fill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User Input (such as compacted existing roadbed)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F2018C9-580B-4A44-AA43-E6180BDAE0C6}"/>
              </a:ext>
            </a:extLst>
          </p:cNvPr>
          <p:cNvSpPr/>
          <p:nvPr/>
        </p:nvSpPr>
        <p:spPr>
          <a:xfrm rot="10800000">
            <a:off x="6134098" y="2193606"/>
            <a:ext cx="391885" cy="101985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A3D89-6532-46AE-8880-CA1A05E280DB}"/>
              </a:ext>
            </a:extLst>
          </p:cNvPr>
          <p:cNvSpPr txBox="1"/>
          <p:nvPr/>
        </p:nvSpPr>
        <p:spPr>
          <a:xfrm>
            <a:off x="4894217" y="3653248"/>
            <a:ext cx="4031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change with respect to PI change (remove logic)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BB024-7C0B-4943-AC23-A187DCA1433E}"/>
              </a:ext>
            </a:extLst>
          </p:cNvPr>
          <p:cNvSpPr/>
          <p:nvPr/>
        </p:nvSpPr>
        <p:spPr>
          <a:xfrm>
            <a:off x="1793966" y="3021874"/>
            <a:ext cx="1367245" cy="287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05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32E6-D8C0-4D3E-8225-7CD534C2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BB81AB-93BC-4403-9C8F-29DCD2B28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885" y="1055688"/>
            <a:ext cx="7383480" cy="518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AAD40C-E2D5-4A6E-B397-617FFB1BA1E9}"/>
              </a:ext>
            </a:extLst>
          </p:cNvPr>
          <p:cNvSpPr/>
          <p:nvPr/>
        </p:nvSpPr>
        <p:spPr>
          <a:xfrm>
            <a:off x="950832" y="2865971"/>
            <a:ext cx="564459" cy="2429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0DB4A-B6EF-4F61-BCF0-4B3DD89F9334}"/>
              </a:ext>
            </a:extLst>
          </p:cNvPr>
          <p:cNvSpPr txBox="1"/>
          <p:nvPr/>
        </p:nvSpPr>
        <p:spPr>
          <a:xfrm>
            <a:off x="542925" y="2800351"/>
            <a:ext cx="1144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*No back icon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98B0F-0742-4358-9AE1-4F66C11AE7DD}"/>
              </a:ext>
            </a:extLst>
          </p:cNvPr>
          <p:cNvSpPr txBox="1"/>
          <p:nvPr/>
        </p:nvSpPr>
        <p:spPr>
          <a:xfrm>
            <a:off x="3735977" y="2057400"/>
            <a:ext cx="133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9C25E-858D-4503-A7AA-B19E941255C5}"/>
              </a:ext>
            </a:extLst>
          </p:cNvPr>
          <p:cNvSpPr txBox="1"/>
          <p:nvPr/>
        </p:nvSpPr>
        <p:spPr>
          <a:xfrm>
            <a:off x="5068389" y="4148683"/>
            <a:ext cx="133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Subgrade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B37D13-EB64-4A7F-B78E-18B3642D37DA}"/>
              </a:ext>
            </a:extLst>
          </p:cNvPr>
          <p:cNvSpPr/>
          <p:nvPr/>
        </p:nvSpPr>
        <p:spPr>
          <a:xfrm>
            <a:off x="5068389" y="3875314"/>
            <a:ext cx="905691" cy="7315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3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BFAF-9045-4CE7-888A-7EA2A89B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Should be blank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5C1A99-F127-4528-BA1A-FABBEF880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1130770"/>
            <a:ext cx="8477250" cy="50314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0E410D8-8EEA-4012-AAD8-D2D887E54C83}"/>
              </a:ext>
            </a:extLst>
          </p:cNvPr>
          <p:cNvSpPr/>
          <p:nvPr/>
        </p:nvSpPr>
        <p:spPr>
          <a:xfrm>
            <a:off x="5312227" y="2189977"/>
            <a:ext cx="461555" cy="8754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9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2A4A-50B2-4B56-AF95-803156C6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Should be a blank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B3FCD-DD13-4042-8BB2-540C8DDCD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753" y="1055688"/>
            <a:ext cx="7965743" cy="5181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97E9CB-1093-4354-A904-6E49A1F100A6}"/>
              </a:ext>
            </a:extLst>
          </p:cNvPr>
          <p:cNvSpPr/>
          <p:nvPr/>
        </p:nvSpPr>
        <p:spPr>
          <a:xfrm>
            <a:off x="5259977" y="2917371"/>
            <a:ext cx="383177" cy="3135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2A3DDD-67B3-459B-BC17-9625DB57C58B}"/>
              </a:ext>
            </a:extLst>
          </p:cNvPr>
          <p:cNvSpPr/>
          <p:nvPr/>
        </p:nvSpPr>
        <p:spPr>
          <a:xfrm>
            <a:off x="5259976" y="3489733"/>
            <a:ext cx="383177" cy="3135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503F2D-DDAC-4E0C-95A3-34CBEF44D236}"/>
              </a:ext>
            </a:extLst>
          </p:cNvPr>
          <p:cNvSpPr/>
          <p:nvPr/>
        </p:nvSpPr>
        <p:spPr>
          <a:xfrm>
            <a:off x="5259975" y="4506457"/>
            <a:ext cx="461555" cy="8754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252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_Qp5HJoRkumCwRmwVWN2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E1_nFA840OlZ.4Wz9RlB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UdFQdb3k6Pf0.tJe3aj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jpkN5a.s0eIRQ1VajZeX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.ZozDRwkUKmrwVY015d7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jvTlj3QUWGql_i_7LeJ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_Qp5HJoRkumCwRmwVWN2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NT-Rigid">
  <a:themeElements>
    <a:clrScheme name="Prefinal 5">
      <a:dk1>
        <a:srgbClr val="000000"/>
      </a:dk1>
      <a:lt1>
        <a:srgbClr val="FFFFFF"/>
      </a:lt1>
      <a:dk2>
        <a:srgbClr val="E2E7EB"/>
      </a:dk2>
      <a:lt2>
        <a:srgbClr val="F9EFE0"/>
      </a:lt2>
      <a:accent1>
        <a:srgbClr val="3869A2"/>
      </a:accent1>
      <a:accent2>
        <a:srgbClr val="0F3859"/>
      </a:accent2>
      <a:accent3>
        <a:srgbClr val="CC7B28"/>
      </a:accent3>
      <a:accent4>
        <a:srgbClr val="F4BC46"/>
      </a:accent4>
      <a:accent5>
        <a:srgbClr val="79A03F"/>
      </a:accent5>
      <a:accent6>
        <a:srgbClr val="247F74"/>
      </a:accent6>
      <a:hlink>
        <a:srgbClr val="042A45"/>
      </a:hlink>
      <a:folHlink>
        <a:srgbClr val="4D4D4D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lIns="0" tIns="0" rIns="0" bIns="0" rtlCol="0" anchor="ctr"/>
      <a:lstStyle>
        <a:defPPr algn="ctr">
          <a:defRPr sz="1200" dirty="0" err="1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NT-Rigid" id="{5B501ADB-1430-459A-9D3B-1F0FBEF4FC55}" vid="{B39EF4AC-2818-48B5-B754-9D8E944B7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231</TotalTime>
  <Words>150</Words>
  <Application>Microsoft Office PowerPoint</Application>
  <PresentationFormat>On-screen Show (4:3)</PresentationFormat>
  <Paragraphs>27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Franklin Gothic Book</vt:lpstr>
      <vt:lpstr>Franklin Gothic Demi</vt:lpstr>
      <vt:lpstr>Franklin Gothic Medium Cond</vt:lpstr>
      <vt:lpstr>Wingdings</vt:lpstr>
      <vt:lpstr>MNT-Rigid</vt:lpstr>
      <vt:lpstr>think-cell Slide</vt:lpstr>
      <vt:lpstr>2. No function to select district from the map</vt:lpstr>
      <vt:lpstr>11. Save Input</vt:lpstr>
      <vt:lpstr>TxCRCP-ME Interface Review</vt:lpstr>
      <vt:lpstr>1. Box Position</vt:lpstr>
      <vt:lpstr>3. Still shows highways</vt:lpstr>
      <vt:lpstr>8. Subgrade Treatment</vt:lpstr>
      <vt:lpstr>9. </vt:lpstr>
      <vt:lpstr>4. Should be blank</vt:lpstr>
      <vt:lpstr>5. Should be a blank</vt:lpstr>
      <vt:lpstr>7. Program still works without having any inputs</vt:lpstr>
      <vt:lpstr>10. Print – 2 pages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 Gil Choi</dc:creator>
  <cp:lastModifiedBy>Nguyen, Ngan V T</cp:lastModifiedBy>
  <cp:revision>9</cp:revision>
  <dcterms:created xsi:type="dcterms:W3CDTF">2021-11-02T16:23:02Z</dcterms:created>
  <dcterms:modified xsi:type="dcterms:W3CDTF">2021-11-03T07:53:09Z</dcterms:modified>
</cp:coreProperties>
</file>